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96" r:id="rId4"/>
    <p:sldId id="281" r:id="rId5"/>
    <p:sldId id="293" r:id="rId6"/>
    <p:sldId id="289" r:id="rId7"/>
    <p:sldId id="288" r:id="rId8"/>
    <p:sldId id="295" r:id="rId9"/>
    <p:sldId id="297" r:id="rId10"/>
    <p:sldId id="298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FBBE"/>
    <a:srgbClr val="16F66B"/>
    <a:srgbClr val="00FFFF"/>
    <a:srgbClr val="FF6600"/>
    <a:srgbClr val="FFFFCC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807A-B739-4D8B-9651-1B26215353E9}" type="datetimeFigureOut">
              <a:rPr lang="it-IT" smtClean="0"/>
              <a:pPr/>
              <a:t>06/06/2025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3531-DC22-4576-AA74-1838F69FFF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807A-B739-4D8B-9651-1B26215353E9}" type="datetimeFigureOut">
              <a:rPr lang="it-IT" smtClean="0"/>
              <a:pPr/>
              <a:t>06/06/2025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3531-DC22-4576-AA74-1838F69FFF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807A-B739-4D8B-9651-1B26215353E9}" type="datetimeFigureOut">
              <a:rPr lang="it-IT" smtClean="0"/>
              <a:pPr/>
              <a:t>06/06/2025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3531-DC22-4576-AA74-1838F69FFF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807A-B739-4D8B-9651-1B26215353E9}" type="datetimeFigureOut">
              <a:rPr lang="it-IT" smtClean="0"/>
              <a:pPr/>
              <a:t>06/06/2025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3531-DC22-4576-AA74-1838F69FFF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807A-B739-4D8B-9651-1B26215353E9}" type="datetimeFigureOut">
              <a:rPr lang="it-IT" smtClean="0"/>
              <a:pPr/>
              <a:t>06/06/2025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3531-DC22-4576-AA74-1838F69FFF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807A-B739-4D8B-9651-1B26215353E9}" type="datetimeFigureOut">
              <a:rPr lang="it-IT" smtClean="0"/>
              <a:pPr/>
              <a:t>06/06/2025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3531-DC22-4576-AA74-1838F69FFF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807A-B739-4D8B-9651-1B26215353E9}" type="datetimeFigureOut">
              <a:rPr lang="it-IT" smtClean="0"/>
              <a:pPr/>
              <a:t>06/06/2025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3531-DC22-4576-AA74-1838F69FFF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807A-B739-4D8B-9651-1B26215353E9}" type="datetimeFigureOut">
              <a:rPr lang="it-IT" smtClean="0"/>
              <a:pPr/>
              <a:t>06/06/2025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3531-DC22-4576-AA74-1838F69FFF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807A-B739-4D8B-9651-1B26215353E9}" type="datetimeFigureOut">
              <a:rPr lang="it-IT" smtClean="0"/>
              <a:pPr/>
              <a:t>06/06/2025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3531-DC22-4576-AA74-1838F69FFF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807A-B739-4D8B-9651-1B26215353E9}" type="datetimeFigureOut">
              <a:rPr lang="it-IT" smtClean="0"/>
              <a:pPr/>
              <a:t>06/06/2025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3531-DC22-4576-AA74-1838F69FFF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807A-B739-4D8B-9651-1B26215353E9}" type="datetimeFigureOut">
              <a:rPr lang="it-IT" smtClean="0"/>
              <a:pPr/>
              <a:t>06/06/2025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3531-DC22-4576-AA74-1838F69FFF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807A-B739-4D8B-9651-1B26215353E9}" type="datetimeFigureOut">
              <a:rPr lang="it-IT" smtClean="0"/>
              <a:pPr/>
              <a:t>06/06/2025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3531-DC22-4576-AA74-1838F69FFF8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architettimassacarrara.it/wp-content/uploads/2017/08/a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589240"/>
            <a:ext cx="2161431" cy="1190871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923928" y="5157192"/>
            <a:ext cx="166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70C0"/>
                </a:solidFill>
              </a:rPr>
              <a:t>Chita</a:t>
            </a:r>
            <a:r>
              <a:rPr lang="it-IT" sz="2400" b="1" dirty="0" smtClean="0">
                <a:solidFill>
                  <a:srgbClr val="0070C0"/>
                </a:solidFill>
              </a:rPr>
              <a:t> Lippi  </a:t>
            </a:r>
            <a:endParaRPr lang="it-IT" sz="2400" b="1" dirty="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91680" y="5661248"/>
            <a:ext cx="23397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Monotype Corsiva" pitchFamily="66" charset="0"/>
              </a:rPr>
              <a:t>Centro Obesità </a:t>
            </a:r>
            <a:r>
              <a:rPr lang="it-IT" sz="2000" b="1" dirty="0">
                <a:solidFill>
                  <a:srgbClr val="C00000"/>
                </a:solidFill>
                <a:latin typeface="Monotype Corsiva" pitchFamily="66" charset="0"/>
              </a:rPr>
              <a:t>e </a:t>
            </a:r>
            <a:r>
              <a:rPr lang="it-IT" sz="2000" b="1" dirty="0" err="1" smtClean="0">
                <a:solidFill>
                  <a:srgbClr val="C00000"/>
                </a:solidFill>
                <a:latin typeface="Monotype Corsiva" pitchFamily="66" charset="0"/>
              </a:rPr>
              <a:t>Lipodistrofie</a:t>
            </a:r>
            <a:endParaRPr lang="it-IT" sz="2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Monotype Corsiva" pitchFamily="66" charset="0"/>
              </a:rPr>
              <a:t>U.O. Endocrinologia 1</a:t>
            </a:r>
            <a:endParaRPr lang="it-IT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403648" y="4509120"/>
            <a:ext cx="6480720" cy="64807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43608" y="4221088"/>
            <a:ext cx="72728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it-IT" sz="2400" dirty="0" smtClean="0"/>
              <a:t>Valutazione Psicologica: il paziente fragile</a:t>
            </a:r>
            <a:endParaRPr lang="it-IT" sz="2400" b="1" dirty="0">
              <a:latin typeface="Monotype Corsiva" pitchFamily="66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6632"/>
            <a:ext cx="5184576" cy="421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2932662" cy="52322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 smtClean="0"/>
              <a:t>Quali tecniche . . . </a:t>
            </a:r>
            <a:endParaRPr lang="it-IT" sz="28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5576" y="908720"/>
            <a:ext cx="80648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it-IT" sz="1400" b="1" dirty="0"/>
              <a:t> analisi dei comportamenti alimentari funzionali e </a:t>
            </a:r>
            <a:r>
              <a:rPr lang="it-IT" sz="1400" b="1" dirty="0" smtClean="0"/>
              <a:t>disfunzionali </a:t>
            </a:r>
            <a:endParaRPr lang="it-IT" sz="1400" b="1" dirty="0"/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it-IT" sz="1400" b="1" dirty="0"/>
              <a:t> automonitoraggio (alimentazione e attività fisica)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it-IT" sz="1400" b="1" dirty="0"/>
              <a:t> indicazioni comportamentali (tecniche di controllo degli stimoli)</a:t>
            </a:r>
            <a:endParaRPr lang="en-US" sz="1400" b="1" dirty="0"/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it-IT" sz="1400" b="1" dirty="0"/>
              <a:t> sostegno e rinforzo </a:t>
            </a:r>
            <a:r>
              <a:rPr lang="it-IT" sz="1400" b="1" dirty="0" smtClean="0"/>
              <a:t>motivazionale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endParaRPr lang="it-IT" sz="1400" b="1" dirty="0"/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it-IT" sz="1400" b="1" dirty="0">
                <a:solidFill>
                  <a:srgbClr val="FF0000"/>
                </a:solidFill>
              </a:rPr>
              <a:t> 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b="1" i="1" dirty="0" smtClean="0">
                <a:solidFill>
                  <a:srgbClr val="FF0000"/>
                </a:solidFill>
              </a:rPr>
              <a:t>aiutare il paziente nel suo cambiamento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691680" y="3019018"/>
            <a:ext cx="5616649" cy="1428750"/>
            <a:chOff x="1547664" y="3573016"/>
            <a:chExt cx="5616649" cy="1428750"/>
          </a:xfrm>
        </p:grpSpPr>
        <p:pic>
          <p:nvPicPr>
            <p:cNvPr id="7" name="Picture 2" descr="Nodo sempl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202" y="3573016"/>
              <a:ext cx="1905000" cy="1428750"/>
            </a:xfrm>
            <a:prstGeom prst="rect">
              <a:avLst/>
            </a:prstGeom>
            <a:noFill/>
            <a:ln w="38100">
              <a:solidFill>
                <a:srgbClr val="CC9900"/>
              </a:solidFill>
              <a:miter lim="800000"/>
              <a:headEnd/>
              <a:tailEnd/>
            </a:ln>
          </p:spPr>
        </p:pic>
        <p:sp>
          <p:nvSpPr>
            <p:cNvPr id="8" name="CasellaDiTesto 6"/>
            <p:cNvSpPr txBox="1">
              <a:spLocks noChangeArrowheads="1"/>
            </p:cNvSpPr>
            <p:nvPr/>
          </p:nvSpPr>
          <p:spPr bwMode="auto">
            <a:xfrm>
              <a:off x="1547664" y="3921646"/>
              <a:ext cx="1871538" cy="646331"/>
            </a:xfrm>
            <a:prstGeom prst="rect">
              <a:avLst/>
            </a:prstGeom>
            <a:noFill/>
            <a:ln w="38100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it-IT" altLang="it-IT" dirty="0" smtClean="0"/>
                <a:t>Team interdisciplinare</a:t>
              </a:r>
              <a:endParaRPr lang="it-IT" altLang="it-IT" dirty="0"/>
            </a:p>
          </p:txBody>
        </p:sp>
        <p:sp>
          <p:nvSpPr>
            <p:cNvPr id="9" name="CasellaDiTesto 7"/>
            <p:cNvSpPr txBox="1">
              <a:spLocks noChangeArrowheads="1"/>
            </p:cNvSpPr>
            <p:nvPr/>
          </p:nvSpPr>
          <p:spPr bwMode="auto">
            <a:xfrm>
              <a:off x="5364088" y="3934420"/>
              <a:ext cx="1800225" cy="646331"/>
            </a:xfrm>
            <a:prstGeom prst="rect">
              <a:avLst/>
            </a:prstGeom>
            <a:noFill/>
            <a:ln w="38100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it-IT" altLang="it-IT" dirty="0" smtClean="0"/>
                <a:t>Paziente</a:t>
              </a:r>
            </a:p>
            <a:p>
              <a:pPr algn="ctr" eaLnBrk="1" hangingPunct="1"/>
              <a:endParaRPr lang="it-IT" altLang="it-IT" dirty="0"/>
            </a:p>
          </p:txBody>
        </p:sp>
      </p:grpSp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3635896" y="4471952"/>
            <a:ext cx="1800225" cy="1477328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it-IT" altLang="it-IT" dirty="0" smtClean="0"/>
          </a:p>
          <a:p>
            <a:pPr algn="ctr" eaLnBrk="1" hangingPunct="1"/>
            <a:r>
              <a:rPr lang="it-IT" altLang="it-IT" dirty="0" smtClean="0"/>
              <a:t>Accettazione</a:t>
            </a:r>
          </a:p>
          <a:p>
            <a:pPr algn="ctr" eaLnBrk="1" hangingPunct="1"/>
            <a:r>
              <a:rPr lang="it-IT" altLang="it-IT" dirty="0" smtClean="0"/>
              <a:t>Comunicazione</a:t>
            </a:r>
            <a:endParaRPr lang="it-IT" altLang="it-IT" dirty="0" smtClean="0"/>
          </a:p>
          <a:p>
            <a:pPr algn="ctr" eaLnBrk="1" hangingPunct="1"/>
            <a:r>
              <a:rPr lang="it-IT" altLang="it-IT" dirty="0" smtClean="0"/>
              <a:t>Collaborazione</a:t>
            </a:r>
          </a:p>
          <a:p>
            <a:pPr algn="ctr" eaLnBrk="1" hangingPunct="1"/>
            <a:r>
              <a:rPr lang="it-IT" altLang="it-IT" dirty="0" smtClean="0"/>
              <a:t>Fiducia</a:t>
            </a:r>
            <a:endParaRPr lang="it-IT" altLang="it-IT" dirty="0"/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971600" y="6021288"/>
            <a:ext cx="7181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. . .grazie dell'attenzione . . 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79512" y="260648"/>
            <a:ext cx="5256584" cy="1077218"/>
          </a:xfrm>
          <a:prstGeom prst="rect">
            <a:avLst/>
          </a:prstGeom>
          <a:solidFill>
            <a:srgbClr val="00FF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L’obesità è considerata come la complessità </a:t>
            </a:r>
            <a:r>
              <a:rPr lang="it-IT" sz="1600" b="1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dei fattori comportamentali, biologici, culturali, economici, ambientali, etnici, psicologici e sociali che influenzano il comportamento e il peso corporeo di un </a:t>
            </a:r>
            <a:r>
              <a:rPr lang="it-IT" sz="1600" b="1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individuo.</a:t>
            </a:r>
            <a:endParaRPr lang="it-IT" sz="1600" b="1" dirty="0"/>
          </a:p>
        </p:txBody>
      </p:sp>
      <p:sp>
        <p:nvSpPr>
          <p:cNvPr id="11" name="Rettangolo 10"/>
          <p:cNvSpPr/>
          <p:nvPr/>
        </p:nvSpPr>
        <p:spPr>
          <a:xfrm>
            <a:off x="395536" y="1844824"/>
            <a:ext cx="8208912" cy="432048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635896" y="3356992"/>
            <a:ext cx="2360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Uchai S, et al. BMJ Open 2023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611560" y="2492896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fragilità è una sindrome </a:t>
            </a:r>
            <a:r>
              <a:rPr lang="it-IT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dinamica </a:t>
            </a:r>
            <a:r>
              <a:rPr lang="it-IT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multifattoriale caratterizzata da deterioramento fisiologico, maggiore vulnerabilità e minore resilienza verso </a:t>
            </a:r>
            <a:r>
              <a:rPr lang="it-IT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stressor</a:t>
            </a:r>
            <a:r>
              <a:rPr lang="it-IT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esterni*</a:t>
            </a:r>
            <a:endParaRPr lang="it-IT" dirty="0"/>
          </a:p>
        </p:txBody>
      </p:sp>
      <p:pic>
        <p:nvPicPr>
          <p:cNvPr id="5126" name="Picture 6" descr="Obesità, la Fda approva un nuovo dispositivo per la gestione del peso -  AboutPhar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2399504" cy="1512168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2843808" y="1340768"/>
            <a:ext cx="21236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Tronieri</a:t>
            </a:r>
            <a:r>
              <a:rPr lang="it-IT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it-IT" sz="1400" dirty="0" err="1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Wadden</a:t>
            </a:r>
            <a:r>
              <a:rPr lang="it-IT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400" u="sng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99592" y="1988840"/>
            <a:ext cx="237539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Il paziente fragile</a:t>
            </a:r>
            <a:endParaRPr lang="it-IT" sz="2400" b="1" dirty="0"/>
          </a:p>
        </p:txBody>
      </p:sp>
      <p:sp>
        <p:nvSpPr>
          <p:cNvPr id="14" name="Rettangolo 13"/>
          <p:cNvSpPr/>
          <p:nvPr/>
        </p:nvSpPr>
        <p:spPr>
          <a:xfrm>
            <a:off x="683568" y="3717032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La fragilità psicologica, o fragilità emotiva, si riferisce alla difficoltà di una persona nel gestire le emozioni e nell'affrontare le sfide della vita</a:t>
            </a:r>
            <a:r>
              <a:rPr lang="it-IT" dirty="0" smtClean="0"/>
              <a:t>. </a:t>
            </a:r>
          </a:p>
          <a:p>
            <a:r>
              <a:rPr lang="it-IT" dirty="0" smtClean="0"/>
              <a:t>Questo può portare a </a:t>
            </a:r>
            <a:r>
              <a:rPr lang="it-IT" b="1" i="1" dirty="0" smtClean="0">
                <a:solidFill>
                  <a:srgbClr val="FF0000"/>
                </a:solidFill>
              </a:rPr>
              <a:t>reazioni emotive eccessive</a:t>
            </a:r>
            <a:r>
              <a:rPr lang="it-IT" dirty="0" smtClean="0"/>
              <a:t>, </a:t>
            </a:r>
            <a:r>
              <a:rPr lang="it-IT" b="1" i="1" dirty="0" smtClean="0">
                <a:solidFill>
                  <a:srgbClr val="0070C0"/>
                </a:solidFill>
              </a:rPr>
              <a:t>difficoltà a tollerare le frustrazioni</a:t>
            </a:r>
            <a:r>
              <a:rPr lang="it-IT" dirty="0" smtClean="0"/>
              <a:t> </a:t>
            </a:r>
            <a:endParaRPr lang="it-IT" dirty="0"/>
          </a:p>
        </p:txBody>
      </p:sp>
      <p:pic>
        <p:nvPicPr>
          <p:cNvPr id="2050" name="Picture 2" descr="La fragilità dell'anima | Filosofia e nuovi senti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348880"/>
            <a:ext cx="2578069" cy="2376264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899592" y="522920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F</a:t>
            </a:r>
            <a:r>
              <a:rPr lang="it-IT" i="1" dirty="0" smtClean="0"/>
              <a:t>ragilità </a:t>
            </a:r>
            <a:r>
              <a:rPr lang="it-IT" i="1" dirty="0" smtClean="0"/>
              <a:t>e </a:t>
            </a:r>
            <a:r>
              <a:rPr lang="it-IT" i="1" dirty="0" smtClean="0"/>
              <a:t>disturbi </a:t>
            </a:r>
            <a:r>
              <a:rPr lang="it-IT" i="1" dirty="0" smtClean="0"/>
              <a:t>psichiatrici sono spesso </a:t>
            </a:r>
            <a:r>
              <a:rPr lang="it-IT" i="1" dirty="0" smtClean="0"/>
              <a:t>interconnessi. La comprensione </a:t>
            </a:r>
            <a:r>
              <a:rPr lang="it-IT" i="1" dirty="0" smtClean="0"/>
              <a:t>di questa interazione è fondamentale per sviluppare interventi efficaci per la salute e il benessere delle persone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18"/>
          <p:cNvSpPr txBox="1">
            <a:spLocks/>
          </p:cNvSpPr>
          <p:nvPr/>
        </p:nvSpPr>
        <p:spPr>
          <a:xfrm>
            <a:off x="827584" y="188640"/>
            <a:ext cx="3168352" cy="12241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marR="0" lvl="0" indent="-251459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ts val="1440"/>
              <a:buFont typeface="Arial" pitchFamily="34" charset="0"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</a:t>
            </a:r>
            <a:r>
              <a:rPr kumimoji="0" lang="it-IT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4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stigma*</a:t>
            </a:r>
            <a:r>
              <a:rPr kumimoji="0" lang="it-IT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come fragilità 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8130" name="Picture 2" descr="Lo stigma dell'obesità: quanto pesano le parole e i (pre)giudizi-  Corriere.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6"/>
            <a:ext cx="5088566" cy="3816424"/>
          </a:xfrm>
          <a:prstGeom prst="rect">
            <a:avLst/>
          </a:prstGeom>
          <a:noFill/>
        </p:spPr>
      </p:pic>
      <p:grpSp>
        <p:nvGrpSpPr>
          <p:cNvPr id="8" name="Gruppo 7"/>
          <p:cNvGrpSpPr/>
          <p:nvPr/>
        </p:nvGrpSpPr>
        <p:grpSpPr>
          <a:xfrm>
            <a:off x="1115616" y="2996952"/>
            <a:ext cx="2087464" cy="2015952"/>
            <a:chOff x="1115616" y="2996952"/>
            <a:chExt cx="2087464" cy="2015952"/>
          </a:xfrm>
        </p:grpSpPr>
        <p:sp>
          <p:nvSpPr>
            <p:cNvPr id="4" name="Oval 12"/>
            <p:cNvSpPr>
              <a:spLocks noChangeArrowheads="1"/>
            </p:cNvSpPr>
            <p:nvPr/>
          </p:nvSpPr>
          <p:spPr bwMode="auto">
            <a:xfrm>
              <a:off x="1115616" y="2996952"/>
              <a:ext cx="2087464" cy="201595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1148771" y="3573016"/>
              <a:ext cx="2047355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000" b="1" dirty="0">
                  <a:latin typeface="Comic Sans MS" pitchFamily="66" charset="0"/>
                  <a:cs typeface="Arial" charset="0"/>
                </a:rPr>
                <a:t>Ambiente, </a:t>
              </a:r>
            </a:p>
            <a:p>
              <a:pPr algn="ctr"/>
              <a:r>
                <a:rPr lang="it-IT" sz="2000" b="1" dirty="0">
                  <a:latin typeface="Comic Sans MS" pitchFamily="66" charset="0"/>
                  <a:cs typeface="Arial" charset="0"/>
                </a:rPr>
                <a:t>eventi di </a:t>
              </a:r>
              <a:r>
                <a:rPr lang="it-IT" sz="2000" b="1" dirty="0" smtClean="0">
                  <a:latin typeface="Comic Sans MS" pitchFamily="66" charset="0"/>
                  <a:cs typeface="Arial" charset="0"/>
                </a:rPr>
                <a:t>vita, </a:t>
              </a:r>
            </a:p>
            <a:p>
              <a:pPr algn="ctr"/>
              <a:r>
                <a:rPr lang="it-IT" sz="2000" b="1" dirty="0" smtClean="0">
                  <a:latin typeface="Comic Sans MS" pitchFamily="66" charset="0"/>
                  <a:cs typeface="Arial" charset="0"/>
                </a:rPr>
                <a:t>relazioni</a:t>
              </a:r>
              <a:endParaRPr lang="it-IT" sz="2000" b="1" dirty="0"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6" name="Rettangolo 5"/>
          <p:cNvSpPr/>
          <p:nvPr/>
        </p:nvSpPr>
        <p:spPr>
          <a:xfrm>
            <a:off x="4211960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 err="1" smtClean="0"/>
              <a:t>Puhl</a:t>
            </a:r>
            <a:r>
              <a:rPr lang="it-IT" sz="1200" dirty="0" smtClean="0"/>
              <a:t> RM, </a:t>
            </a:r>
            <a:r>
              <a:rPr lang="it-IT" sz="1200" dirty="0" err="1" smtClean="0"/>
              <a:t>Himmelstein</a:t>
            </a:r>
            <a:r>
              <a:rPr lang="it-IT" sz="1200" dirty="0" smtClean="0"/>
              <a:t> MS, Pearl RL. </a:t>
            </a:r>
            <a:r>
              <a:rPr lang="it-IT" sz="1200" dirty="0" err="1" smtClean="0"/>
              <a:t>Weight</a:t>
            </a:r>
            <a:r>
              <a:rPr lang="it-IT" sz="1200" dirty="0" smtClean="0"/>
              <a:t> stigma </a:t>
            </a:r>
            <a:r>
              <a:rPr lang="it-IT" sz="1200" dirty="0" err="1" smtClean="0"/>
              <a:t>as</a:t>
            </a:r>
            <a:r>
              <a:rPr lang="it-IT" sz="1200" dirty="0" smtClean="0"/>
              <a:t> a </a:t>
            </a:r>
            <a:r>
              <a:rPr lang="it-IT" sz="1200" dirty="0" err="1" smtClean="0"/>
              <a:t>psychosocial</a:t>
            </a:r>
            <a:r>
              <a:rPr lang="it-IT" sz="1200" dirty="0" smtClean="0"/>
              <a:t> </a:t>
            </a:r>
            <a:r>
              <a:rPr lang="it-IT" sz="1200" dirty="0" err="1" smtClean="0"/>
              <a:t>contributor</a:t>
            </a:r>
            <a:r>
              <a:rPr lang="it-IT" sz="1200" dirty="0" smtClean="0"/>
              <a:t> </a:t>
            </a:r>
            <a:r>
              <a:rPr lang="it-IT" sz="1200" dirty="0" err="1" smtClean="0"/>
              <a:t>to</a:t>
            </a:r>
            <a:r>
              <a:rPr lang="it-IT" sz="1200" dirty="0" smtClean="0"/>
              <a:t> </a:t>
            </a:r>
            <a:r>
              <a:rPr lang="it-IT" sz="1200" dirty="0" err="1" smtClean="0"/>
              <a:t>obesity</a:t>
            </a:r>
            <a:r>
              <a:rPr lang="it-IT" sz="1200" dirty="0" smtClean="0"/>
              <a:t>. Am </a:t>
            </a:r>
            <a:r>
              <a:rPr lang="it-IT" sz="1200" dirty="0" err="1" smtClean="0"/>
              <a:t>Psychol</a:t>
            </a:r>
            <a:r>
              <a:rPr lang="it-IT" sz="1200" dirty="0" smtClean="0"/>
              <a:t>. 2020 </a:t>
            </a:r>
            <a:r>
              <a:rPr lang="it-IT" sz="1200" dirty="0" err="1" smtClean="0"/>
              <a:t>Feb-Mar</a:t>
            </a:r>
            <a:r>
              <a:rPr lang="it-IT" sz="1200" dirty="0" smtClean="0"/>
              <a:t>;75(2):274-289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04800" y="115888"/>
            <a:ext cx="8502650" cy="584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Valutazione del paziente obeso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68288" y="692150"/>
            <a:ext cx="1350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sz="2000" b="1">
                <a:cs typeface="Arial" charset="0"/>
              </a:rPr>
              <a:t>Analisi: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55613" y="1196975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FF00FF"/>
              </a:buClr>
              <a:buFont typeface="Wingdings" pitchFamily="2" charset="2"/>
              <a:buChar char="Ø"/>
            </a:pPr>
            <a:r>
              <a:rPr lang="it-IT" sz="2000" b="1">
                <a:cs typeface="Arial" charset="0"/>
              </a:rPr>
              <a:t> dei comportamenti alimentari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68313" y="1700213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FF00FF"/>
              </a:buClr>
              <a:buFont typeface="Wingdings" pitchFamily="2" charset="2"/>
              <a:buChar char="Ø"/>
            </a:pPr>
            <a:r>
              <a:rPr lang="it-IT" sz="2000" b="1">
                <a:cs typeface="Arial" charset="0"/>
              </a:rPr>
              <a:t> delle caratteristiche comportamentali, cognitive e di </a:t>
            </a:r>
          </a:p>
          <a:p>
            <a:pPr algn="just">
              <a:buClr>
                <a:srgbClr val="FF00FF"/>
              </a:buClr>
              <a:buFont typeface="Wingdings" pitchFamily="2" charset="2"/>
              <a:buNone/>
            </a:pPr>
            <a:r>
              <a:rPr lang="it-IT" sz="2000" b="1">
                <a:cs typeface="Arial" charset="0"/>
              </a:rPr>
              <a:t>   personalità 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68313" y="2466975"/>
            <a:ext cx="8362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FF00FF"/>
              </a:buClr>
              <a:buFont typeface="Wingdings" pitchFamily="2" charset="2"/>
              <a:buChar char="Ø"/>
            </a:pPr>
            <a:r>
              <a:rPr lang="it-IT" sz="2000" b="1">
                <a:cs typeface="Arial" charset="0"/>
              </a:rPr>
              <a:t> della capacità di aderenza alle indicazioni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68313" y="3038475"/>
            <a:ext cx="47517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FF00FF"/>
              </a:buClr>
              <a:buFont typeface="Wingdings" pitchFamily="2" charset="2"/>
              <a:buChar char="Ø"/>
            </a:pPr>
            <a:r>
              <a:rPr lang="it-IT" sz="2000" b="1" dirty="0">
                <a:cs typeface="Arial" charset="0"/>
              </a:rPr>
              <a:t> dell’intenzione e </a:t>
            </a:r>
            <a:r>
              <a:rPr lang="it-IT" sz="2000" b="1" dirty="0" smtClean="0">
                <a:cs typeface="Arial" charset="0"/>
              </a:rPr>
              <a:t>della motivazione</a:t>
            </a:r>
          </a:p>
          <a:p>
            <a:pPr algn="just">
              <a:buClr>
                <a:srgbClr val="FF00FF"/>
              </a:buClr>
            </a:pPr>
            <a:r>
              <a:rPr lang="it-IT" sz="2000" b="1" dirty="0" smtClean="0">
                <a:cs typeface="Arial" charset="0"/>
              </a:rPr>
              <a:t>   al cambiamento</a:t>
            </a:r>
            <a:endParaRPr lang="it-IT" sz="2000" b="1" dirty="0">
              <a:cs typeface="Arial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971600" y="4365104"/>
            <a:ext cx="24834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9900"/>
              </a:buClr>
              <a:buFont typeface="Wingdings" pitchFamily="2" charset="2"/>
              <a:buNone/>
            </a:pPr>
            <a:r>
              <a:rPr lang="it-IT" sz="2000" b="1" dirty="0">
                <a:cs typeface="Arial" charset="0"/>
              </a:rPr>
              <a:t>Individuare relazioni </a:t>
            </a:r>
            <a:r>
              <a:rPr lang="it-IT" sz="2000" b="1" dirty="0" smtClean="0">
                <a:cs typeface="Arial" charset="0"/>
              </a:rPr>
              <a:t>tra</a:t>
            </a:r>
            <a:endParaRPr lang="it-IT" sz="2000" b="1" dirty="0">
              <a:cs typeface="Arial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4356100" y="3068638"/>
            <a:ext cx="4319588" cy="3600450"/>
            <a:chOff x="4356100" y="3068638"/>
            <a:chExt cx="4319588" cy="3600450"/>
          </a:xfrm>
        </p:grpSpPr>
        <p:sp>
          <p:nvSpPr>
            <p:cNvPr id="98314" name="Oval 10"/>
            <p:cNvSpPr>
              <a:spLocks noChangeArrowheads="1"/>
            </p:cNvSpPr>
            <p:nvPr/>
          </p:nvSpPr>
          <p:spPr bwMode="auto">
            <a:xfrm>
              <a:off x="4481513" y="3068638"/>
              <a:ext cx="2503488" cy="23780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/>
            </a:p>
          </p:txBody>
        </p:sp>
        <p:sp>
          <p:nvSpPr>
            <p:cNvPr id="98315" name="Oval 11"/>
            <p:cNvSpPr>
              <a:spLocks noChangeArrowheads="1"/>
            </p:cNvSpPr>
            <p:nvPr/>
          </p:nvSpPr>
          <p:spPr bwMode="auto">
            <a:xfrm>
              <a:off x="4356100" y="4222751"/>
              <a:ext cx="2503488" cy="237807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t-IT" sz="2000" b="1"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98316" name="Oval 12"/>
            <p:cNvSpPr>
              <a:spLocks noChangeArrowheads="1"/>
            </p:cNvSpPr>
            <p:nvPr/>
          </p:nvSpPr>
          <p:spPr bwMode="auto">
            <a:xfrm>
              <a:off x="6172200" y="4291013"/>
              <a:ext cx="2503488" cy="237807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/>
            </a:p>
          </p:txBody>
        </p:sp>
        <p:sp>
          <p:nvSpPr>
            <p:cNvPr id="98317" name="Oval 13"/>
            <p:cNvSpPr>
              <a:spLocks noChangeArrowheads="1"/>
            </p:cNvSpPr>
            <p:nvPr/>
          </p:nvSpPr>
          <p:spPr bwMode="auto">
            <a:xfrm>
              <a:off x="6108700" y="3068638"/>
              <a:ext cx="2503488" cy="230822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t-IT" sz="2000" b="1"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98318" name="Text Box 14"/>
            <p:cNvSpPr txBox="1">
              <a:spLocks noChangeArrowheads="1"/>
            </p:cNvSpPr>
            <p:nvPr/>
          </p:nvSpPr>
          <p:spPr bwMode="auto">
            <a:xfrm>
              <a:off x="4787900" y="3752851"/>
              <a:ext cx="11350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Comic Sans MS" pitchFamily="66" charset="0"/>
                  <a:cs typeface="Arial" charset="0"/>
                </a:rPr>
                <a:t>pensieri</a:t>
              </a:r>
            </a:p>
          </p:txBody>
        </p:sp>
        <p:sp>
          <p:nvSpPr>
            <p:cNvPr id="98319" name="Text Box 15"/>
            <p:cNvSpPr txBox="1">
              <a:spLocks noChangeArrowheads="1"/>
            </p:cNvSpPr>
            <p:nvPr/>
          </p:nvSpPr>
          <p:spPr bwMode="auto">
            <a:xfrm>
              <a:off x="6496051" y="5373688"/>
              <a:ext cx="193674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000" b="1" dirty="0">
                  <a:latin typeface="Comic Sans MS" pitchFamily="66" charset="0"/>
                  <a:cs typeface="Arial" charset="0"/>
                </a:rPr>
                <a:t>Ambiente, </a:t>
              </a:r>
            </a:p>
            <a:p>
              <a:pPr algn="ctr"/>
              <a:r>
                <a:rPr lang="it-IT" sz="2000" b="1" dirty="0">
                  <a:latin typeface="Comic Sans MS" pitchFamily="66" charset="0"/>
                  <a:cs typeface="Arial" charset="0"/>
                </a:rPr>
                <a:t>eventi di </a:t>
              </a:r>
              <a:r>
                <a:rPr lang="it-IT" sz="2000" b="1" dirty="0" smtClean="0">
                  <a:latin typeface="Comic Sans MS" pitchFamily="66" charset="0"/>
                  <a:cs typeface="Arial" charset="0"/>
                </a:rPr>
                <a:t>vita,</a:t>
              </a:r>
            </a:p>
            <a:p>
              <a:pPr algn="ctr"/>
              <a:r>
                <a:rPr lang="it-IT" sz="2000" b="1" dirty="0" smtClean="0">
                  <a:latin typeface="Comic Sans MS" pitchFamily="66" charset="0"/>
                  <a:cs typeface="Arial" charset="0"/>
                </a:rPr>
                <a:t>relazioni</a:t>
              </a:r>
              <a:endParaRPr lang="it-IT" sz="2000" b="1" dirty="0"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98320" name="Text Box 16"/>
            <p:cNvSpPr txBox="1">
              <a:spLocks noChangeArrowheads="1"/>
            </p:cNvSpPr>
            <p:nvPr/>
          </p:nvSpPr>
          <p:spPr bwMode="auto">
            <a:xfrm>
              <a:off x="4859338" y="5091113"/>
              <a:ext cx="12128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Comic Sans MS" pitchFamily="66" charset="0"/>
                  <a:cs typeface="Arial" charset="0"/>
                </a:rPr>
                <a:t>emozioni</a:t>
              </a:r>
            </a:p>
          </p:txBody>
        </p:sp>
        <p:sp>
          <p:nvSpPr>
            <p:cNvPr id="98321" name="Rectangle 17"/>
            <p:cNvSpPr>
              <a:spLocks noChangeArrowheads="1"/>
            </p:cNvSpPr>
            <p:nvPr/>
          </p:nvSpPr>
          <p:spPr bwMode="auto">
            <a:xfrm>
              <a:off x="6227763" y="3860801"/>
              <a:ext cx="244792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it-IT" sz="2000" b="1">
                  <a:latin typeface="Comic Sans MS" pitchFamily="66" charset="0"/>
                  <a:cs typeface="Arial" charset="0"/>
                </a:rPr>
                <a:t>comportamenti </a:t>
              </a:r>
            </a:p>
            <a:p>
              <a:pPr algn="ctr"/>
              <a:r>
                <a:rPr lang="it-IT" sz="2000" b="1">
                  <a:latin typeface="Comic Sans MS" pitchFamily="66" charset="0"/>
                  <a:cs typeface="Arial" charset="0"/>
                </a:rPr>
                <a:t>disfunzionali</a:t>
              </a:r>
            </a:p>
          </p:txBody>
        </p:sp>
      </p:grpSp>
      <p:sp>
        <p:nvSpPr>
          <p:cNvPr id="18" name="Freccia a destra 17"/>
          <p:cNvSpPr/>
          <p:nvPr/>
        </p:nvSpPr>
        <p:spPr>
          <a:xfrm>
            <a:off x="3635896" y="458112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900113" y="1089025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dirty="0">
                <a:latin typeface="Comic Sans MS" pitchFamily="66" charset="0"/>
                <a:cs typeface="Arial" charset="0"/>
              </a:rPr>
              <a:t>noia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4432300" y="1087438"/>
            <a:ext cx="3255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dirty="0">
                <a:latin typeface="Comic Sans MS" pitchFamily="66" charset="0"/>
                <a:cs typeface="Arial" charset="0"/>
              </a:rPr>
              <a:t>inserire attività piacevoli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904875" y="1771650"/>
            <a:ext cx="96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dirty="0">
                <a:latin typeface="Comic Sans MS" pitchFamily="66" charset="0"/>
                <a:cs typeface="Arial" charset="0"/>
              </a:rPr>
              <a:t>rabbia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904875" y="4076700"/>
            <a:ext cx="153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latin typeface="Comic Sans MS" pitchFamily="66" charset="0"/>
                <a:cs typeface="Arial" charset="0"/>
              </a:rPr>
              <a:t>stanchezza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4432300" y="1771650"/>
            <a:ext cx="302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latin typeface="Comic Sans MS" pitchFamily="66" charset="0"/>
                <a:cs typeface="Arial" charset="0"/>
              </a:rPr>
              <a:t>gestione interpersonale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4432300" y="4040188"/>
            <a:ext cx="1747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latin typeface="Comic Sans MS" pitchFamily="66" charset="0"/>
                <a:cs typeface="Arial" charset="0"/>
              </a:rPr>
              <a:t>relax, riposo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904875" y="468788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latin typeface="Comic Sans MS" pitchFamily="66" charset="0"/>
                <a:cs typeface="Arial" charset="0"/>
              </a:rPr>
              <a:t>tristezza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4432300" y="465137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latin typeface="Comic Sans MS" pitchFamily="66" charset="0"/>
                <a:cs typeface="Arial" charset="0"/>
              </a:rPr>
              <a:t>parlare con amici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904875" y="5456238"/>
            <a:ext cx="1196975" cy="519112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>
                <a:latin typeface="Comic Sans MS" pitchFamily="66" charset="0"/>
                <a:cs typeface="Arial" charset="0"/>
              </a:rPr>
              <a:t>FAME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4432300" y="5456238"/>
            <a:ext cx="1106488" cy="519112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>
                <a:latin typeface="Comic Sans MS" pitchFamily="66" charset="0"/>
                <a:cs typeface="Arial" charset="0"/>
              </a:rPr>
              <a:t>CIBO</a:t>
            </a:r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1906588" y="1303338"/>
            <a:ext cx="244951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1908175" y="2024063"/>
            <a:ext cx="2447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>
            <a:off x="2555875" y="4292600"/>
            <a:ext cx="1800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2339975" y="4940300"/>
            <a:ext cx="20161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539750" y="142875"/>
            <a:ext cx="7514558" cy="52322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chemeClr val="accent2"/>
                </a:solidFill>
                <a:cs typeface="Arial" charset="0"/>
              </a:rPr>
              <a:t>Mangiare per compensare emozioni e sensazioni 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904875" y="2386013"/>
            <a:ext cx="795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latin typeface="Comic Sans MS" pitchFamily="66" charset="0"/>
                <a:cs typeface="Arial" charset="0"/>
              </a:rPr>
              <a:t>ansia</a:t>
            </a:r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4432300" y="2349500"/>
            <a:ext cx="4178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dirty="0">
                <a:latin typeface="Comic Sans MS" pitchFamily="66" charset="0"/>
                <a:cs typeface="Arial" charset="0"/>
              </a:rPr>
              <a:t>rilassamento, </a:t>
            </a:r>
          </a:p>
          <a:p>
            <a:r>
              <a:rPr lang="it-IT" sz="2000" b="1" dirty="0">
                <a:latin typeface="Comic Sans MS" pitchFamily="66" charset="0"/>
                <a:cs typeface="Arial" charset="0"/>
              </a:rPr>
              <a:t>distrazione con attività piacevoli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904875" y="3251200"/>
            <a:ext cx="9460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latin typeface="Comic Sans MS" pitchFamily="66" charset="0"/>
                <a:cs typeface="Arial" charset="0"/>
              </a:rPr>
              <a:t>stress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4432300" y="3287713"/>
            <a:ext cx="3960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b="1">
                <a:latin typeface="Comic Sans MS" pitchFamily="66" charset="0"/>
                <a:cs typeface="Arial" charset="0"/>
              </a:rPr>
              <a:t>rilassamento, organizzare meglio le attività</a:t>
            </a:r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>
            <a:off x="1763713" y="2566988"/>
            <a:ext cx="25923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3446" name="Line 22"/>
          <p:cNvSpPr>
            <a:spLocks noChangeShapeType="1"/>
          </p:cNvSpPr>
          <p:nvPr/>
        </p:nvSpPr>
        <p:spPr bwMode="auto">
          <a:xfrm>
            <a:off x="1908175" y="3503613"/>
            <a:ext cx="2447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3447" name="Line 23"/>
          <p:cNvSpPr>
            <a:spLocks noChangeShapeType="1"/>
          </p:cNvSpPr>
          <p:nvPr/>
        </p:nvSpPr>
        <p:spPr bwMode="auto">
          <a:xfrm>
            <a:off x="2124075" y="5734050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>
            <a:off x="1692275" y="1268413"/>
            <a:ext cx="2663825" cy="4176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3449" name="Line 25"/>
          <p:cNvSpPr>
            <a:spLocks noChangeShapeType="1"/>
          </p:cNvSpPr>
          <p:nvPr/>
        </p:nvSpPr>
        <p:spPr bwMode="auto">
          <a:xfrm>
            <a:off x="1979613" y="1989138"/>
            <a:ext cx="2376487" cy="3455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3450" name="Line 26"/>
          <p:cNvSpPr>
            <a:spLocks noChangeShapeType="1"/>
          </p:cNvSpPr>
          <p:nvPr/>
        </p:nvSpPr>
        <p:spPr bwMode="auto">
          <a:xfrm>
            <a:off x="1763713" y="2492375"/>
            <a:ext cx="2592387" cy="2951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3451" name="Line 27"/>
          <p:cNvSpPr>
            <a:spLocks noChangeShapeType="1"/>
          </p:cNvSpPr>
          <p:nvPr/>
        </p:nvSpPr>
        <p:spPr bwMode="auto">
          <a:xfrm>
            <a:off x="1908175" y="3500438"/>
            <a:ext cx="2447925" cy="1944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2484438" y="4292600"/>
            <a:ext cx="1871662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2411413" y="4941888"/>
            <a:ext cx="18732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6" grpId="0" animBg="1"/>
      <p:bldP spid="103437" grpId="0" animBg="1"/>
      <p:bldP spid="103438" grpId="0" animBg="1"/>
      <p:bldP spid="103439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791" name="Group 95"/>
          <p:cNvGraphicFramePr>
            <a:graphicFrameLocks noGrp="1"/>
          </p:cNvGraphicFramePr>
          <p:nvPr/>
        </p:nvGraphicFramePr>
        <p:xfrm>
          <a:off x="252413" y="908720"/>
          <a:ext cx="8640762" cy="5730177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2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antecedenti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comportamenti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conseguenze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Contesto ambientale (ora, luogo, azioni)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cucina con mia moglie. Lei mangia e vuole discutere di nuovo sui miei orari di lavoro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66"/>
                        </a:gs>
                        <a:gs pos="50000">
                          <a:srgbClr val="FFFF0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Mia moglie mi guarda e scuote la testa, tace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Pensieri e immagini mentali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Perché continua a non capire?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 bisogno di mangiare . . .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66"/>
                        </a:gs>
                        <a:gs pos="50000">
                          <a:srgbClr val="FFFF0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 mi rendo nemmeno conto di quanto mangio, faccio schifo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Emozioni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Agitato, arrabbiato e deluso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66"/>
                        </a:gs>
                        <a:gs pos="50000">
                          <a:srgbClr val="FFFF0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Più calmo, poi senso di colpa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Comportamento motorio-verbale (osservabile)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 guardo lei, guardo il frigo, poi ci vado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66"/>
                        </a:gs>
                        <a:gs pos="50000">
                          <a:srgbClr val="FFFF0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Inizio a mangiare, tanto, sempre di più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 guardo mia moglie, vado in sala a vedere TV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Reazioni psicofisiologiche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Vuoto allo stomaco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66"/>
                        </a:gs>
                        <a:gs pos="50000">
                          <a:srgbClr val="FFFF0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 sento troppo pieno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3047" name="Line 84"/>
          <p:cNvSpPr>
            <a:spLocks noChangeShapeType="1"/>
          </p:cNvSpPr>
          <p:nvPr/>
        </p:nvSpPr>
        <p:spPr bwMode="auto">
          <a:xfrm rot="526566">
            <a:off x="4356100" y="2997200"/>
            <a:ext cx="11525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48" name="Line 85"/>
          <p:cNvSpPr>
            <a:spLocks noChangeShapeType="1"/>
          </p:cNvSpPr>
          <p:nvPr/>
        </p:nvSpPr>
        <p:spPr bwMode="auto">
          <a:xfrm>
            <a:off x="4427538" y="3933825"/>
            <a:ext cx="43180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49" name="Line 86"/>
          <p:cNvSpPr>
            <a:spLocks noChangeShapeType="1"/>
          </p:cNvSpPr>
          <p:nvPr/>
        </p:nvSpPr>
        <p:spPr bwMode="auto">
          <a:xfrm>
            <a:off x="6443663" y="5516563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50" name="Line 87"/>
          <p:cNvSpPr>
            <a:spLocks noChangeShapeType="1"/>
          </p:cNvSpPr>
          <p:nvPr/>
        </p:nvSpPr>
        <p:spPr bwMode="auto">
          <a:xfrm>
            <a:off x="5940425" y="5878513"/>
            <a:ext cx="863600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51" name="Line 88"/>
          <p:cNvSpPr>
            <a:spLocks noChangeShapeType="1"/>
          </p:cNvSpPr>
          <p:nvPr/>
        </p:nvSpPr>
        <p:spPr bwMode="auto">
          <a:xfrm flipV="1">
            <a:off x="6084888" y="3933825"/>
            <a:ext cx="6477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52" name="Line 89"/>
          <p:cNvSpPr>
            <a:spLocks noChangeShapeType="1"/>
          </p:cNvSpPr>
          <p:nvPr/>
        </p:nvSpPr>
        <p:spPr bwMode="auto">
          <a:xfrm flipV="1">
            <a:off x="5724525" y="3141663"/>
            <a:ext cx="1008063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53" name="Line 90"/>
          <p:cNvSpPr>
            <a:spLocks noChangeShapeType="1"/>
          </p:cNvSpPr>
          <p:nvPr/>
        </p:nvSpPr>
        <p:spPr bwMode="auto">
          <a:xfrm flipV="1">
            <a:off x="5580063" y="1700213"/>
            <a:ext cx="1296987" cy="2665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54" name="Line 91"/>
          <p:cNvSpPr>
            <a:spLocks noChangeShapeType="1"/>
          </p:cNvSpPr>
          <p:nvPr/>
        </p:nvSpPr>
        <p:spPr bwMode="auto">
          <a:xfrm>
            <a:off x="3779838" y="5157788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55" name="Line 92"/>
          <p:cNvSpPr>
            <a:spLocks noChangeShapeType="1"/>
          </p:cNvSpPr>
          <p:nvPr/>
        </p:nvSpPr>
        <p:spPr bwMode="auto">
          <a:xfrm flipV="1">
            <a:off x="4356100" y="5876925"/>
            <a:ext cx="43180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56" name="Text Box 96"/>
          <p:cNvSpPr txBox="1">
            <a:spLocks noChangeArrowheads="1"/>
          </p:cNvSpPr>
          <p:nvPr/>
        </p:nvSpPr>
        <p:spPr bwMode="auto">
          <a:xfrm>
            <a:off x="2627784" y="116632"/>
            <a:ext cx="3827462" cy="4572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>
                <a:latin typeface="Comic Sans MS" pitchFamily="66" charset="0"/>
              </a:rPr>
              <a:t>ANALISI FUNZIONALE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ret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132856"/>
            <a:ext cx="3094727" cy="201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Google Shape;143;p18"/>
          <p:cNvSpPr txBox="1">
            <a:spLocks/>
          </p:cNvSpPr>
          <p:nvPr/>
        </p:nvSpPr>
        <p:spPr>
          <a:xfrm>
            <a:off x="3640786" y="620688"/>
            <a:ext cx="3523502" cy="71047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597"/>
              </a:buClr>
              <a:buSzPts val="3000"/>
              <a:buFont typeface="Corbel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Emotional</a:t>
            </a:r>
            <a:r>
              <a:rPr kumimoji="0" lang="it-IT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kumimoji="0" lang="it-IT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Eating*</a:t>
            </a:r>
            <a:endParaRPr kumimoji="0" lang="it-IT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Google Shape;144;p18"/>
          <p:cNvSpPr txBox="1">
            <a:spLocks/>
          </p:cNvSpPr>
          <p:nvPr/>
        </p:nvSpPr>
        <p:spPr>
          <a:xfrm>
            <a:off x="331109" y="2348880"/>
            <a:ext cx="5393019" cy="14558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ts val="1360"/>
              <a:buFont typeface="Arial" pitchFamily="34" charset="0"/>
              <a:buChar char="►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Corbel"/>
                <a:cs typeface="Corbel"/>
                <a:sym typeface="Corbel"/>
              </a:rPr>
              <a:t>Tendenza a mangiare in risposta a situazioni emotive di varia natura, spesso negative.</a:t>
            </a:r>
            <a:endParaRPr lang="it-IT" dirty="0" smtClean="0">
              <a:sym typeface="Corbel"/>
            </a:endParaRPr>
          </a:p>
          <a:p>
            <a:pPr marL="342900" lvl="0" indent="-342900">
              <a:buSzPts val="1360"/>
              <a:buFont typeface="Arial" pitchFamily="34" charset="0"/>
              <a:buChar char="►"/>
              <a:defRPr/>
            </a:pPr>
            <a:r>
              <a:rPr lang="it-IT" dirty="0" smtClean="0"/>
              <a:t>una scarsa consapevolezza </a:t>
            </a:r>
            <a:r>
              <a:rPr lang="it-IT" dirty="0" err="1" smtClean="0"/>
              <a:t>enterocettiva</a:t>
            </a:r>
            <a:r>
              <a:rPr lang="it-IT" dirty="0" smtClean="0"/>
              <a:t>, una confusione di stati interni di fame e sazietà e sintomi fisiologici associati alle emozioni, </a:t>
            </a:r>
            <a:r>
              <a:rPr lang="it-IT" dirty="0" err="1" smtClean="0"/>
              <a:t>alessitimia</a:t>
            </a:r>
            <a:r>
              <a:rPr lang="it-IT" dirty="0" smtClean="0"/>
              <a:t> o strategie di regolazione emotiva inadeguate. </a:t>
            </a:r>
          </a:p>
          <a:p>
            <a:pPr marL="342900" lvl="0" indent="-342900">
              <a:buSzPts val="1360"/>
              <a:buFont typeface="Arial" pitchFamily="34" charset="0"/>
              <a:buChar char="►"/>
              <a:defRPr/>
            </a:pPr>
            <a:r>
              <a:rPr lang="it-IT" dirty="0" smtClean="0"/>
              <a:t>Può essere associato a </a:t>
            </a:r>
            <a:r>
              <a:rPr lang="it-IT" b="1" i="1" u="sng" dirty="0" smtClean="0"/>
              <a:t>strategie di </a:t>
            </a:r>
            <a:r>
              <a:rPr lang="it-IT" b="1" i="1" u="sng" dirty="0" err="1" smtClean="0"/>
              <a:t>coping</a:t>
            </a:r>
            <a:r>
              <a:rPr lang="it-IT" b="1" i="1" u="sng" dirty="0" smtClean="0"/>
              <a:t> disfunzionali </a:t>
            </a:r>
            <a:r>
              <a:rPr lang="it-IT" dirty="0" smtClean="0"/>
              <a:t>(</a:t>
            </a:r>
            <a:r>
              <a:rPr lang="it-IT" dirty="0" err="1" smtClean="0"/>
              <a:t>coping</a:t>
            </a:r>
            <a:r>
              <a:rPr lang="it-IT" dirty="0" smtClean="0"/>
              <a:t> emotivo e </a:t>
            </a:r>
            <a:r>
              <a:rPr lang="it-IT" dirty="0" err="1" smtClean="0"/>
              <a:t>coping</a:t>
            </a:r>
            <a:r>
              <a:rPr lang="it-IT" dirty="0" smtClean="0"/>
              <a:t> di </a:t>
            </a:r>
            <a:r>
              <a:rPr lang="it-IT" dirty="0" err="1" smtClean="0"/>
              <a:t>evitamento</a:t>
            </a:r>
            <a:r>
              <a:rPr lang="it-IT" dirty="0" smtClean="0"/>
              <a:t>)</a:t>
            </a:r>
          </a:p>
          <a:p>
            <a:pPr marL="342900" lvl="0" indent="-342900">
              <a:buSzPts val="1360"/>
              <a:buFont typeface="Arial" pitchFamily="34" charset="0"/>
              <a:buChar char="►"/>
              <a:defRPr/>
            </a:pPr>
            <a:r>
              <a:rPr lang="it-IT" dirty="0" smtClean="0"/>
              <a:t>è associato </a:t>
            </a:r>
          </a:p>
          <a:p>
            <a:pPr marL="800100" lvl="1" indent="-342900">
              <a:buSzPts val="1360"/>
              <a:buFont typeface="Arial" pitchFamily="34" charset="0"/>
              <a:buChar char="►"/>
              <a:defRPr/>
            </a:pPr>
            <a:r>
              <a:rPr lang="it-IT" dirty="0" smtClean="0"/>
              <a:t>al sovrappeso e al potenziale aumento di peso</a:t>
            </a:r>
          </a:p>
          <a:p>
            <a:pPr marL="800100" lvl="1" indent="-342900">
              <a:buSzPts val="1360"/>
              <a:buFont typeface="Arial" pitchFamily="34" charset="0"/>
              <a:buChar char="►"/>
              <a:defRPr/>
            </a:pPr>
            <a:r>
              <a:rPr lang="it-IT" dirty="0" smtClean="0"/>
              <a:t>a eventi di vita</a:t>
            </a:r>
          </a:p>
          <a:p>
            <a:pPr marL="800100" lvl="1" indent="-342900">
              <a:buSzPts val="1360"/>
              <a:buFont typeface="Arial" pitchFamily="34" charset="0"/>
              <a:buChar char="►"/>
              <a:defRPr/>
            </a:pPr>
            <a:r>
              <a:rPr lang="it-IT" dirty="0" smtClean="0"/>
              <a:t>a breve durata del sonno</a:t>
            </a:r>
          </a:p>
          <a:p>
            <a:pPr marL="342900" lvl="0" indent="-342900">
              <a:buSzPts val="1360"/>
              <a:buFont typeface="Arial" pitchFamily="34" charset="0"/>
              <a:buChar char="►"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251459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ts val="1440"/>
              <a:buFont typeface="Arial" pitchFamily="34" charset="0"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3" descr="BridgetJones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5576" y="260648"/>
            <a:ext cx="2816231" cy="2088356"/>
          </a:xfrm>
          <a:prstGeom prst="rect">
            <a:avLst/>
          </a:prstGeom>
          <a:noFill/>
        </p:spPr>
      </p:pic>
      <p:grpSp>
        <p:nvGrpSpPr>
          <p:cNvPr id="11" name="Gruppo 10"/>
          <p:cNvGrpSpPr/>
          <p:nvPr/>
        </p:nvGrpSpPr>
        <p:grpSpPr>
          <a:xfrm>
            <a:off x="6588224" y="3933056"/>
            <a:ext cx="2304256" cy="1224136"/>
            <a:chOff x="6588224" y="3933056"/>
            <a:chExt cx="2304256" cy="1224136"/>
          </a:xfrm>
        </p:grpSpPr>
        <p:sp>
          <p:nvSpPr>
            <p:cNvPr id="9" name="Nuvola 8"/>
            <p:cNvSpPr/>
            <p:nvPr/>
          </p:nvSpPr>
          <p:spPr>
            <a:xfrm>
              <a:off x="6588224" y="3933056"/>
              <a:ext cx="2304256" cy="1224136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Google Shape;143;p18"/>
            <p:cNvSpPr txBox="1">
              <a:spLocks/>
            </p:cNvSpPr>
            <p:nvPr/>
          </p:nvSpPr>
          <p:spPr>
            <a:xfrm>
              <a:off x="6876256" y="4221088"/>
              <a:ext cx="1800200" cy="638470"/>
            </a:xfrm>
            <a:prstGeom prst="rect">
              <a:avLst/>
            </a:prstGeom>
            <a:noFill/>
            <a:ln w="28575">
              <a:noFill/>
            </a:ln>
          </p:spPr>
          <p:txBody>
            <a:bodyPr spcFirstLastPara="1" vert="horz" wrap="square" lIns="91425" tIns="45700" rIns="91425" bIns="4570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7597"/>
                </a:buClr>
                <a:buSzPts val="3000"/>
                <a:buFont typeface="Corbel"/>
                <a:buNone/>
                <a:tabLst/>
                <a:defRPr/>
              </a:pPr>
              <a:r>
                <a:rPr kumimoji="0" lang="it-IT" sz="3000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Craving</a:t>
              </a:r>
              <a:endParaRPr kumimoji="0" lang="it-IT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>
            <a:off x="1691680" y="6237312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*Van </a:t>
            </a:r>
            <a:r>
              <a:rPr lang="en-US" sz="1400" dirty="0" err="1" smtClean="0"/>
              <a:t>Strien</a:t>
            </a:r>
            <a:r>
              <a:rPr lang="en-US" sz="1400" dirty="0" smtClean="0"/>
              <a:t> T. Causes of Emotional Eating and Matched Treatment of Obesity. </a:t>
            </a:r>
            <a:r>
              <a:rPr lang="en-US" sz="1400" dirty="0" err="1" smtClean="0"/>
              <a:t>Curr</a:t>
            </a:r>
            <a:r>
              <a:rPr lang="en-US" sz="1400" dirty="0" smtClean="0"/>
              <a:t> </a:t>
            </a:r>
            <a:r>
              <a:rPr lang="en-US" sz="1400" dirty="0" err="1" smtClean="0"/>
              <a:t>Diab</a:t>
            </a:r>
            <a:r>
              <a:rPr lang="en-US" sz="1400" dirty="0" smtClean="0"/>
              <a:t> Rep. 2018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dia.springernature.com/lw685/springer-static/image/art%3A10.1007%2Fs11695-021-05855-3/MediaObjects/11695_2021_5855_Figa_HT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70485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395536" y="3717032"/>
            <a:ext cx="8496944" cy="2952328"/>
          </a:xfrm>
          <a:prstGeom prst="rect">
            <a:avLst/>
          </a:prstGeom>
          <a:gradFill flip="none" rotWithShape="1">
            <a:gsLst>
              <a:gs pos="0">
                <a:srgbClr val="11FBBE">
                  <a:tint val="66000"/>
                  <a:satMod val="160000"/>
                </a:srgbClr>
              </a:gs>
              <a:gs pos="50000">
                <a:srgbClr val="11FBBE">
                  <a:tint val="44500"/>
                  <a:satMod val="160000"/>
                </a:srgbClr>
              </a:gs>
              <a:gs pos="100000">
                <a:srgbClr val="11FBBE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67544" y="33265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 </a:t>
            </a:r>
            <a:r>
              <a:rPr lang="it-IT" dirty="0" smtClean="0"/>
              <a:t>La</a:t>
            </a:r>
            <a:r>
              <a:rPr lang="it-IT" dirty="0" smtClean="0"/>
              <a:t> </a:t>
            </a:r>
            <a:r>
              <a:rPr lang="it-IT" b="1" dirty="0" smtClean="0"/>
              <a:t>resilienza</a:t>
            </a:r>
            <a:r>
              <a:rPr lang="it-IT" dirty="0" smtClean="0"/>
              <a:t> definisce la capacità delle persone di riuscire ad affrontare gli eventi stressanti o traumatici e di riorganizzare in maniera positiva la propria vita dinanzi alle difficoltà. In altre parole la </a:t>
            </a:r>
            <a:r>
              <a:rPr lang="it-IT" b="1" dirty="0" smtClean="0"/>
              <a:t>resilienza</a:t>
            </a:r>
            <a:r>
              <a:rPr lang="it-IT" dirty="0" smtClean="0"/>
              <a:t> consente </a:t>
            </a:r>
            <a:r>
              <a:rPr lang="it-IT" dirty="0" smtClean="0"/>
              <a:t>l’adattamento alle </a:t>
            </a:r>
            <a:r>
              <a:rPr lang="it-IT" b="1" i="1" dirty="0" smtClean="0"/>
              <a:t>avversità </a:t>
            </a:r>
            <a:endParaRPr lang="it-IT" b="1" i="1" dirty="0"/>
          </a:p>
        </p:txBody>
      </p:sp>
      <p:pic>
        <p:nvPicPr>
          <p:cNvPr id="72706" name="Picture 2" descr="La Resilien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05064"/>
            <a:ext cx="3672408" cy="2115122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539552" y="4005064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Resiliente è colui che guarda alle avversità passate, per ricavarne lezioni utili per </a:t>
            </a:r>
            <a:r>
              <a:rPr lang="it-IT" b="1" dirty="0" smtClean="0"/>
              <a:t>migliorare le proprie attuali strategie di </a:t>
            </a:r>
            <a:r>
              <a:rPr lang="it-IT" b="1" i="1" dirty="0" err="1" smtClean="0"/>
              <a:t>coping</a:t>
            </a:r>
            <a:r>
              <a:rPr lang="it-IT" dirty="0" smtClean="0"/>
              <a:t>. </a:t>
            </a:r>
            <a:endParaRPr lang="it-IT" dirty="0" smtClean="0"/>
          </a:p>
          <a:p>
            <a:r>
              <a:rPr lang="it-IT" dirty="0" smtClean="0"/>
              <a:t>Resiliente </a:t>
            </a:r>
            <a:r>
              <a:rPr lang="it-IT" dirty="0" smtClean="0"/>
              <a:t>è colui il quale è disposto a uscire dalla propria </a:t>
            </a:r>
            <a:r>
              <a:rPr lang="it-IT" i="1" dirty="0" smtClean="0"/>
              <a:t>comfort zone</a:t>
            </a:r>
            <a:r>
              <a:rPr lang="it-IT" dirty="0" smtClean="0"/>
              <a:t> per sviluppare una maggiore tolleranza alle </a:t>
            </a:r>
            <a:r>
              <a:rPr lang="it-IT" dirty="0" smtClean="0"/>
              <a:t>frustrazioni </a:t>
            </a:r>
            <a:r>
              <a:rPr lang="it-IT" i="1" dirty="0" smtClean="0"/>
              <a:t>(Istituto Beck)</a:t>
            </a:r>
            <a:endParaRPr lang="it-IT" i="1" dirty="0"/>
          </a:p>
        </p:txBody>
      </p:sp>
      <p:sp>
        <p:nvSpPr>
          <p:cNvPr id="8" name="Rettangolo 7"/>
          <p:cNvSpPr/>
          <p:nvPr/>
        </p:nvSpPr>
        <p:spPr>
          <a:xfrm>
            <a:off x="4499992" y="1412776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. . . Un processo </a:t>
            </a:r>
            <a:r>
              <a:rPr lang="it-IT" dirty="0" smtClean="0"/>
              <a:t>di resilienza è ostacolato proprio dalla valutazione cognitiva del soggetto, dall’etichetta che questi attribuisce a se stesso, ad esempio </a:t>
            </a:r>
            <a:r>
              <a:rPr lang="it-IT" dirty="0" smtClean="0"/>
              <a:t>“</a:t>
            </a:r>
            <a:r>
              <a:rPr lang="it-IT" i="1" dirty="0" smtClean="0"/>
              <a:t>non </a:t>
            </a:r>
            <a:r>
              <a:rPr lang="it-IT" i="1" dirty="0" smtClean="0"/>
              <a:t>ce la posso fare</a:t>
            </a:r>
            <a:r>
              <a:rPr lang="it-IT" i="1" dirty="0" smtClean="0"/>
              <a:t>, non ho il controllo . . .”</a:t>
            </a:r>
            <a:endParaRPr lang="it-IT" dirty="0"/>
          </a:p>
        </p:txBody>
      </p:sp>
      <p:pic>
        <p:nvPicPr>
          <p:cNvPr id="72710" name="Picture 6" descr="Salute: alimentazione sana e riduzione peso corporeo alleviano sintomi  depress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2448272" cy="1730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607</Words>
  <Application>Microsoft Office PowerPoint</Application>
  <PresentationFormat>Presentazione su schermo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198</cp:revision>
  <dcterms:created xsi:type="dcterms:W3CDTF">2023-05-11T11:03:53Z</dcterms:created>
  <dcterms:modified xsi:type="dcterms:W3CDTF">2025-06-06T16:23:23Z</dcterms:modified>
</cp:coreProperties>
</file>